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2" r:id="rId7"/>
    <p:sldId id="268" r:id="rId8"/>
    <p:sldId id="264" r:id="rId9"/>
    <p:sldId id="265" r:id="rId10"/>
    <p:sldId id="269" r:id="rId11"/>
    <p:sldId id="271" r:id="rId12"/>
    <p:sldId id="259" r:id="rId13"/>
    <p:sldId id="260" r:id="rId14"/>
    <p:sldId id="263" r:id="rId15"/>
    <p:sldId id="26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-90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2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5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1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9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8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3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0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4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6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7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3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41D38-A625-4852-984B-03E1E99BAA0E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5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teyhanger.com/" TargetMode="External"/><Relationship Id="rId2" Type="http://schemas.openxmlformats.org/officeDocument/2006/relationships/hyperlink" Target="mailto:dbaucum@canteyhanger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://www.linkedin.com/in/dbaucu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Latest From the Hill</a:t>
            </a:r>
            <a:br>
              <a:rPr lang="en-US" dirty="0" smtClean="0"/>
            </a:br>
            <a:r>
              <a:rPr lang="en-US" sz="4000" dirty="0" smtClean="0"/>
              <a:t>and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Internal Revenue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69635"/>
            <a:ext cx="9144000" cy="993913"/>
          </a:xfrm>
        </p:spPr>
        <p:txBody>
          <a:bodyPr>
            <a:normAutofit lnSpcReduction="10000"/>
          </a:bodyPr>
          <a:lstStyle/>
          <a:p>
            <a:r>
              <a:rPr lang="en-US" sz="1800" b="1" dirty="0" smtClean="0"/>
              <a:t>Daniel Baucum</a:t>
            </a:r>
          </a:p>
          <a:p>
            <a:r>
              <a:rPr lang="en-US" sz="1700" i="1" dirty="0" smtClean="0"/>
              <a:t>Dallas/Fort Worth</a:t>
            </a:r>
          </a:p>
          <a:p>
            <a:r>
              <a:rPr lang="en-US" sz="1800" i="1" dirty="0" smtClean="0"/>
              <a:t>dbaucum@canteyhanger.com</a:t>
            </a:r>
            <a:endParaRPr lang="en-US" sz="1800" i="1" dirty="0"/>
          </a:p>
        </p:txBody>
      </p:sp>
      <p:pic>
        <p:nvPicPr>
          <p:cNvPr id="4" name="Picture 3" descr="Logo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969" y="5049078"/>
            <a:ext cx="3856893" cy="9180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8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Carried Interest?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 Manager gets share of capital gains for advice.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5127570" y="4156568"/>
            <a:ext cx="2617657" cy="123494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Investment Fund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795623" y="3001992"/>
            <a:ext cx="150962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Investors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693509" y="3152994"/>
            <a:ext cx="1348308" cy="759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Fund </a:t>
            </a:r>
            <a:r>
              <a:rPr lang="en-US" b="1" dirty="0" smtClean="0"/>
              <a:t>Mgr.</a:t>
            </a:r>
            <a:endParaRPr lang="en-US" b="1" dirty="0"/>
          </a:p>
        </p:txBody>
      </p:sp>
      <p:sp>
        <p:nvSpPr>
          <p:cNvPr id="9" name="Right Arrow 8"/>
          <p:cNvSpPr/>
          <p:nvPr/>
        </p:nvSpPr>
        <p:spPr>
          <a:xfrm rot="2492101">
            <a:off x="4954884" y="3978537"/>
            <a:ext cx="112143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Capital</a:t>
            </a:r>
            <a:endParaRPr lang="en-US" dirty="0"/>
          </a:p>
        </p:txBody>
      </p:sp>
      <p:sp>
        <p:nvSpPr>
          <p:cNvPr id="13" name="Left Arrow 12"/>
          <p:cNvSpPr/>
          <p:nvPr/>
        </p:nvSpPr>
        <p:spPr>
          <a:xfrm rot="18752897">
            <a:off x="6863304" y="40077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Advice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rot="18693217">
            <a:off x="7372626" y="4293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0%</a:t>
            </a:r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 rot="2612411">
            <a:off x="4537471" y="427934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r>
              <a:rPr lang="en-US" dirty="0" smtClean="0"/>
              <a:t>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proposed legislation’s reach?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partnership or LLC. (Sweat equity?)</a:t>
            </a:r>
          </a:p>
          <a:p>
            <a:r>
              <a:rPr lang="en-US" dirty="0" smtClean="0"/>
              <a:t>Family Limited Partnership.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5127570" y="4156568"/>
            <a:ext cx="2617657" cy="123494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Trade or Business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286664" y="2977104"/>
            <a:ext cx="174001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Partners or</a:t>
            </a:r>
          </a:p>
          <a:p>
            <a:pPr algn="ctr"/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72937" y="2462605"/>
            <a:ext cx="1348308" cy="759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GP or </a:t>
            </a:r>
            <a:r>
              <a:rPr lang="en-US" b="1" dirty="0" smtClean="0"/>
              <a:t>Mgr.</a:t>
            </a:r>
            <a:endParaRPr lang="en-US" b="1" dirty="0"/>
          </a:p>
        </p:txBody>
      </p:sp>
      <p:sp>
        <p:nvSpPr>
          <p:cNvPr id="9" name="Right Arrow 8"/>
          <p:cNvSpPr/>
          <p:nvPr/>
        </p:nvSpPr>
        <p:spPr>
          <a:xfrm rot="2492101">
            <a:off x="4836028" y="3933465"/>
            <a:ext cx="125738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Capital</a:t>
            </a:r>
            <a:endParaRPr lang="en-US" dirty="0"/>
          </a:p>
        </p:txBody>
      </p:sp>
      <p:sp>
        <p:nvSpPr>
          <p:cNvPr id="13" name="Left Arrow 12"/>
          <p:cNvSpPr/>
          <p:nvPr/>
        </p:nvSpPr>
        <p:spPr>
          <a:xfrm rot="18752897">
            <a:off x="6777506" y="3618792"/>
            <a:ext cx="1955039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Advice &amp; Capital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rot="18693217">
            <a:off x="7258225" y="3917891"/>
            <a:ext cx="188644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0%</a:t>
            </a:r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 rot="2612411">
            <a:off x="4296675" y="4183181"/>
            <a:ext cx="1257609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r>
              <a:rPr lang="en-US" dirty="0" smtClean="0"/>
              <a:t>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9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Taxpayer Compliance Initiatives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Offshore Bank Accounts.</a:t>
            </a:r>
          </a:p>
          <a:p>
            <a:pPr lvl="1"/>
            <a:r>
              <a:rPr lang="en-US" sz="3200" dirty="0" smtClean="0"/>
              <a:t>Foreign Bank Account Reporting (“FBAR”).</a:t>
            </a:r>
          </a:p>
          <a:p>
            <a:pPr lvl="2"/>
            <a:r>
              <a:rPr lang="en-US" sz="2800" dirty="0" smtClean="0"/>
              <a:t>Don’t Forget IRS Form 1040, Schedule B, </a:t>
            </a:r>
            <a:r>
              <a:rPr lang="en-US" sz="2800" smtClean="0"/>
              <a:t>Part III.</a:t>
            </a:r>
            <a:endParaRPr lang="en-US" sz="28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IRS Offshore Voluntary Disclosure Program (“OVDP”).</a:t>
            </a:r>
          </a:p>
          <a:p>
            <a:pPr lvl="2"/>
            <a:r>
              <a:rPr lang="en-US" sz="2800" dirty="0" smtClean="0"/>
              <a:t>New streamlined filing compliance if not willful.</a:t>
            </a:r>
          </a:p>
          <a:p>
            <a:pPr lvl="2"/>
            <a:r>
              <a:rPr lang="en-US" sz="2800" dirty="0" smtClean="0"/>
              <a:t>Formerly “opt-out” of program if non-willful.</a:t>
            </a:r>
          </a:p>
          <a:p>
            <a:pPr lvl="2"/>
            <a:r>
              <a:rPr lang="en-US" sz="2800" dirty="0" smtClean="0"/>
              <a:t>Program criticized as unfair by National Taxpayer Advocate.</a:t>
            </a:r>
          </a:p>
          <a:p>
            <a:pPr lvl="2"/>
            <a:endParaRPr lang="en-US" sz="2800" dirty="0" smtClean="0"/>
          </a:p>
          <a:p>
            <a:r>
              <a:rPr lang="en-US" sz="3600" dirty="0" smtClean="0"/>
              <a:t>Bank Secrecy Act Investigations.</a:t>
            </a:r>
          </a:p>
          <a:p>
            <a:pPr lvl="1"/>
            <a:r>
              <a:rPr lang="en-US" sz="3200" dirty="0" smtClean="0"/>
              <a:t>Currency Transaction Reports/”Structuring”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38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Practitioner Compliance Initiatives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b="1" dirty="0" smtClean="0"/>
              <a:t>Circular 230 Revisions </a:t>
            </a:r>
            <a:r>
              <a:rPr lang="en-US" dirty="0" smtClean="0"/>
              <a:t>to Rules to Practice Before the IRS</a:t>
            </a:r>
          </a:p>
          <a:p>
            <a:pPr lvl="1"/>
            <a:r>
              <a:rPr lang="en-US" dirty="0" smtClean="0"/>
              <a:t>All written tax advice subject to one </a:t>
            </a:r>
            <a:r>
              <a:rPr lang="en-US" b="1" dirty="0" smtClean="0"/>
              <a:t>standard of care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Written advice on a </a:t>
            </a:r>
            <a:r>
              <a:rPr lang="en-US" b="1" dirty="0" smtClean="0"/>
              <a:t>Federal tax matter</a:t>
            </a:r>
            <a:r>
              <a:rPr lang="en-US" dirty="0" smtClean="0"/>
              <a:t>-</a:t>
            </a:r>
          </a:p>
          <a:p>
            <a:pPr lvl="4"/>
            <a:r>
              <a:rPr lang="en-US" dirty="0"/>
              <a:t>B</a:t>
            </a:r>
            <a:r>
              <a:rPr lang="en-US" dirty="0" smtClean="0"/>
              <a:t>e based on reasonable factual and legal assumptions,</a:t>
            </a:r>
          </a:p>
          <a:p>
            <a:pPr lvl="4"/>
            <a:r>
              <a:rPr lang="en-US" dirty="0" smtClean="0"/>
              <a:t>Exercise reasonable reliance, and consider all relevant facts that the practitioner knows or should know.</a:t>
            </a:r>
          </a:p>
          <a:p>
            <a:pPr lvl="3"/>
            <a:r>
              <a:rPr lang="en-US" b="1" dirty="0" smtClean="0"/>
              <a:t>“Covered Opinion” Rules </a:t>
            </a:r>
            <a:r>
              <a:rPr lang="en-US" dirty="0" smtClean="0"/>
              <a:t>requiring certain disclosures </a:t>
            </a:r>
            <a:r>
              <a:rPr lang="en-US" b="1" dirty="0" smtClean="0"/>
              <a:t>eliminated</a:t>
            </a:r>
            <a:r>
              <a:rPr lang="en-US" dirty="0" smtClean="0"/>
              <a:t>. </a:t>
            </a:r>
          </a:p>
          <a:p>
            <a:pPr lvl="1"/>
            <a:r>
              <a:rPr lang="en-US" b="1" dirty="0" smtClean="0"/>
              <a:t>Circular 230 Disclaimer No longer Necessary.</a:t>
            </a:r>
          </a:p>
          <a:p>
            <a:pPr lvl="3"/>
            <a:r>
              <a:rPr lang="en-US" b="1" dirty="0" smtClean="0"/>
              <a:t>No longer needed at the end of emails </a:t>
            </a:r>
            <a:r>
              <a:rPr lang="en-US" dirty="0" smtClean="0"/>
              <a:t>and other writings.</a:t>
            </a:r>
          </a:p>
          <a:p>
            <a:pPr lvl="1"/>
            <a:r>
              <a:rPr lang="en-US" b="1" dirty="0" smtClean="0"/>
              <a:t>Practitioner must be Competent </a:t>
            </a:r>
            <a:r>
              <a:rPr lang="en-US" dirty="0" smtClean="0"/>
              <a:t>to Practice before the IRS.</a:t>
            </a:r>
          </a:p>
          <a:p>
            <a:pPr lvl="3"/>
            <a:r>
              <a:rPr lang="en-US" dirty="0" smtClean="0"/>
              <a:t>Competence depends on the facts and circumstances.</a:t>
            </a:r>
          </a:p>
          <a:p>
            <a:pPr lvl="1"/>
            <a:r>
              <a:rPr lang="en-US" dirty="0" smtClean="0"/>
              <a:t>Circular 230 only applies once </a:t>
            </a:r>
            <a:r>
              <a:rPr lang="en-US" b="1" dirty="0" smtClean="0"/>
              <a:t>investigative, adversarial or adjudicative proceeding</a:t>
            </a:r>
            <a:r>
              <a:rPr lang="en-US" dirty="0" smtClean="0"/>
              <a:t>. </a:t>
            </a:r>
            <a:r>
              <a:rPr lang="en-US" i="1" u="sng" dirty="0" smtClean="0"/>
              <a:t>Ridgley v. </a:t>
            </a:r>
            <a:r>
              <a:rPr lang="en-US" u="sng" dirty="0" smtClean="0"/>
              <a:t>Lew</a:t>
            </a:r>
            <a:r>
              <a:rPr lang="en-US" dirty="0" smtClean="0"/>
              <a:t> (contingent fee refund claim) ; </a:t>
            </a:r>
            <a:r>
              <a:rPr lang="en-US" i="1" u="sng" dirty="0" smtClean="0"/>
              <a:t>Loving v. IRS</a:t>
            </a:r>
            <a:r>
              <a:rPr lang="en-US" dirty="0" smtClean="0"/>
              <a:t> </a:t>
            </a:r>
            <a:endParaRPr lang="en-US" i="1" u="sng" dirty="0" smtClean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5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Understatement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b="1" dirty="0"/>
              <a:t>Tax</a:t>
            </a:r>
            <a:r>
              <a:rPr lang="en-US" dirty="0"/>
              <a:t>payer </a:t>
            </a:r>
            <a:r>
              <a:rPr lang="en-US" dirty="0" smtClean="0"/>
              <a:t>Liability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by </a:t>
            </a:r>
            <a:r>
              <a:rPr lang="en-US" b="1" dirty="0"/>
              <a:t>Return Preparer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Section </a:t>
            </a:r>
            <a:r>
              <a:rPr lang="en-US" sz="3200" dirty="0"/>
              <a:t>6694(a) of the IRC: </a:t>
            </a:r>
            <a:r>
              <a:rPr lang="en-US" sz="3200" b="1" i="1" dirty="0"/>
              <a:t>Unreasonable Positions</a:t>
            </a:r>
          </a:p>
          <a:p>
            <a:pPr lvl="2"/>
            <a:r>
              <a:rPr lang="en-US" sz="3200" dirty="0"/>
              <a:t>$1,000 </a:t>
            </a:r>
            <a:r>
              <a:rPr lang="en-US" sz="3200" dirty="0" smtClean="0"/>
              <a:t>fine</a:t>
            </a:r>
          </a:p>
          <a:p>
            <a:pPr lvl="2"/>
            <a:endParaRPr lang="en-US" sz="3200" dirty="0" smtClean="0"/>
          </a:p>
          <a:p>
            <a:pPr lvl="2"/>
            <a:r>
              <a:rPr lang="en-US" sz="3200" b="1" i="1" dirty="0" smtClean="0"/>
              <a:t>Can the IRS refer the offending party to </a:t>
            </a:r>
            <a:r>
              <a:rPr lang="en-US" sz="3200" b="1" i="1" dirty="0"/>
              <a:t>the Office of Professional </a:t>
            </a:r>
            <a:r>
              <a:rPr lang="en-US" sz="3200" b="1" i="1" dirty="0" smtClean="0"/>
              <a:t>Responsibility</a:t>
            </a:r>
            <a:r>
              <a:rPr lang="en-US" sz="3200" i="1" dirty="0" smtClean="0"/>
              <a:t>? </a:t>
            </a:r>
          </a:p>
          <a:p>
            <a:pPr lvl="2"/>
            <a:endParaRPr lang="en-US" sz="3200" i="1" dirty="0"/>
          </a:p>
          <a:p>
            <a:pPr lvl="1"/>
            <a:r>
              <a:rPr lang="en-US" sz="3200" dirty="0" smtClean="0"/>
              <a:t>Section 6694(b) “willful or reckless conduct” is a </a:t>
            </a:r>
            <a:r>
              <a:rPr lang="en-US" sz="3200" b="1" dirty="0" smtClean="0"/>
              <a:t>mandatory referral</a:t>
            </a:r>
            <a:r>
              <a:rPr lang="en-US" sz="3200" dirty="0" smtClean="0"/>
              <a:t>.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658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If I can help, please feel free to contact me at the addresses or telephone numbers below-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Daniel Baucum, Partner</a:t>
            </a:r>
          </a:p>
          <a:p>
            <a:pPr marL="0" indent="0">
              <a:buNone/>
            </a:pPr>
            <a:r>
              <a:rPr lang="en-US" b="1" i="1" dirty="0" err="1" smtClean="0"/>
              <a:t>Cantey</a:t>
            </a:r>
            <a:r>
              <a:rPr lang="en-US" b="1" i="1" dirty="0" smtClean="0"/>
              <a:t> Hanger, LLP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1999 Bryan Street, Suite 3300, Dallas 75201</a:t>
            </a:r>
          </a:p>
          <a:p>
            <a:pPr marL="0" indent="0">
              <a:buNone/>
            </a:pPr>
            <a:r>
              <a:rPr lang="en-US" i="1" dirty="0" smtClean="0"/>
              <a:t>(214) 978-4137 direct</a:t>
            </a:r>
          </a:p>
          <a:p>
            <a:pPr marL="0" indent="0">
              <a:buNone/>
            </a:pPr>
            <a:r>
              <a:rPr lang="en-US" i="1" dirty="0" smtClean="0"/>
              <a:t>	or</a:t>
            </a:r>
          </a:p>
          <a:p>
            <a:pPr marL="0" indent="0">
              <a:buNone/>
            </a:pPr>
            <a:r>
              <a:rPr lang="en-US" dirty="0" smtClean="0"/>
              <a:t>600 West 6</a:t>
            </a:r>
            <a:r>
              <a:rPr lang="en-US" baseline="30000" dirty="0" smtClean="0"/>
              <a:t>th</a:t>
            </a:r>
            <a:r>
              <a:rPr lang="en-US" dirty="0" smtClean="0"/>
              <a:t> Street, Suite 300, Fort Worth 76102</a:t>
            </a:r>
          </a:p>
          <a:p>
            <a:pPr marL="0" indent="0">
              <a:buNone/>
            </a:pPr>
            <a:r>
              <a:rPr lang="en-US" i="1" dirty="0" smtClean="0"/>
              <a:t>(817) 877-2820 direct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dbaucum@canteyhanger.com</a:t>
            </a:r>
            <a:r>
              <a:rPr lang="en-US" sz="2400" dirty="0" smtClean="0"/>
              <a:t>  </a:t>
            </a:r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www.canteyhanger.com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i="1" dirty="0" smtClean="0"/>
              <a:t>Member of MERITAS Law Firms Worldwide</a:t>
            </a:r>
          </a:p>
          <a:p>
            <a:pPr marL="0" indent="0">
              <a:buNone/>
            </a:pPr>
            <a:r>
              <a:rPr lang="en-US" sz="2400" i="1" dirty="0" smtClean="0"/>
              <a:t>Review my </a:t>
            </a:r>
            <a:r>
              <a:rPr lang="en-US" sz="2400" i="1" dirty="0" err="1" smtClean="0"/>
              <a:t>Linkedin</a:t>
            </a:r>
            <a:r>
              <a:rPr lang="en-US" sz="2400" i="1" dirty="0" smtClean="0"/>
              <a:t> profile at:  </a:t>
            </a:r>
            <a:r>
              <a:rPr lang="en-US" sz="2400" dirty="0" smtClean="0">
                <a:hlinkClick r:id="rId4"/>
              </a:rPr>
              <a:t>www.linkedin.com/in/dbaucum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Logo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569" y="4982307"/>
            <a:ext cx="3253153" cy="10026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34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Federal Tax Developments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   Tax Reform</a:t>
            </a:r>
          </a:p>
          <a:p>
            <a:pPr marL="457200" lvl="1" indent="0" algn="ctr">
              <a:buNone/>
            </a:pPr>
            <a:r>
              <a:rPr lang="en-US" dirty="0" smtClean="0"/>
              <a:t>U.S. Global Taxation</a:t>
            </a:r>
          </a:p>
          <a:p>
            <a:pPr marL="457200" lvl="1" indent="0" algn="ctr">
              <a:buNone/>
            </a:pPr>
            <a:r>
              <a:rPr lang="en-US" dirty="0" smtClean="0"/>
              <a:t>Domestic Tax Reform</a:t>
            </a:r>
          </a:p>
          <a:p>
            <a:pPr marL="0" indent="0" algn="ctr">
              <a:buNone/>
            </a:pPr>
            <a:r>
              <a:rPr lang="en-US" b="1" dirty="0" smtClean="0"/>
              <a:t>Taxpayer Compliance Initiatives</a:t>
            </a:r>
          </a:p>
          <a:p>
            <a:pPr marL="457200" lvl="1" indent="0" algn="ctr">
              <a:buNone/>
            </a:pPr>
            <a:r>
              <a:rPr lang="en-US" dirty="0" smtClean="0"/>
              <a:t>Offshore Bank Accounts</a:t>
            </a:r>
          </a:p>
          <a:p>
            <a:pPr marL="457200" lvl="1" indent="0" algn="ctr">
              <a:buNone/>
            </a:pPr>
            <a:r>
              <a:rPr lang="en-US" dirty="0" smtClean="0"/>
              <a:t>Bank Secrecy Act Reports</a:t>
            </a:r>
          </a:p>
          <a:p>
            <a:pPr marL="0" indent="0" algn="ctr">
              <a:buNone/>
            </a:pPr>
            <a:r>
              <a:rPr lang="en-US" b="1" dirty="0" smtClean="0"/>
              <a:t>Practitioner Compliance Initiatives</a:t>
            </a:r>
          </a:p>
          <a:p>
            <a:pPr marL="457200" lvl="1" indent="0" algn="ctr">
              <a:buNone/>
            </a:pPr>
            <a:r>
              <a:rPr lang="en-US" dirty="0" smtClean="0"/>
              <a:t>Circular 230 Revisions</a:t>
            </a:r>
          </a:p>
          <a:p>
            <a:pPr marL="457200" lvl="1" indent="0" algn="ctr">
              <a:buNone/>
            </a:pPr>
            <a:r>
              <a:rPr lang="en-US" dirty="0" smtClean="0"/>
              <a:t>Return Preparer Penalties</a:t>
            </a:r>
          </a:p>
        </p:txBody>
      </p:sp>
    </p:spTree>
    <p:extLst>
      <p:ext uri="{BB962C8B-B14F-4D97-AF65-F5344CB8AC3E}">
        <p14:creationId xmlns:p14="http://schemas.microsoft.com/office/powerpoint/2010/main" val="262312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International Tax Reform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9600" b="1" dirty="0"/>
              <a:t>U.S. Taxes Worldwide Income </a:t>
            </a:r>
            <a:r>
              <a:rPr lang="en-US" sz="9600" dirty="0" smtClean="0"/>
              <a:t>of citizens and U.S. corporations.</a:t>
            </a:r>
            <a:endParaRPr lang="en-US" sz="9600" dirty="0"/>
          </a:p>
          <a:p>
            <a:endParaRPr lang="en-US" sz="9600" dirty="0"/>
          </a:p>
          <a:p>
            <a:r>
              <a:rPr lang="en-US" sz="9600" b="1" dirty="0" smtClean="0"/>
              <a:t>U.S. Global Taxation of Multinational Corporations</a:t>
            </a:r>
            <a:r>
              <a:rPr lang="en-US" sz="9600" dirty="0" smtClean="0"/>
              <a:t>.</a:t>
            </a:r>
          </a:p>
          <a:p>
            <a:pPr lvl="1"/>
            <a:r>
              <a:rPr lang="en-US" sz="9600" b="1" dirty="0" smtClean="0"/>
              <a:t>Competitive disadvantage?</a:t>
            </a:r>
          </a:p>
          <a:p>
            <a:pPr lvl="2"/>
            <a:r>
              <a:rPr lang="en-US" sz="9600" b="1" dirty="0" smtClean="0"/>
              <a:t>35% (40%) Corporate Rate</a:t>
            </a:r>
            <a:r>
              <a:rPr lang="en-US" sz="9600" dirty="0" smtClean="0"/>
              <a:t> </a:t>
            </a:r>
            <a:r>
              <a:rPr lang="en-US" sz="9600" b="1" dirty="0" smtClean="0"/>
              <a:t>in U.S. </a:t>
            </a:r>
            <a:r>
              <a:rPr lang="en-US" sz="9600" dirty="0" smtClean="0"/>
              <a:t>is the highest among developed nations.</a:t>
            </a:r>
          </a:p>
          <a:p>
            <a:pPr lvl="2"/>
            <a:r>
              <a:rPr lang="en-US" sz="9600" b="1" dirty="0" smtClean="0"/>
              <a:t>Ireland’s</a:t>
            </a:r>
            <a:r>
              <a:rPr lang="en-US" sz="9600" dirty="0" smtClean="0"/>
              <a:t>, for example, </a:t>
            </a:r>
            <a:r>
              <a:rPr lang="en-US" sz="9600" b="1" dirty="0" smtClean="0"/>
              <a:t>top rate is 12.5%.</a:t>
            </a:r>
          </a:p>
          <a:p>
            <a:pPr lvl="2"/>
            <a:r>
              <a:rPr lang="en-US" sz="9600" b="1" dirty="0" smtClean="0"/>
              <a:t>Germany’s top rate is 29.58%.</a:t>
            </a:r>
          </a:p>
          <a:p>
            <a:pPr lvl="2"/>
            <a:r>
              <a:rPr lang="en-US" sz="9600" b="1" dirty="0" smtClean="0"/>
              <a:t>Switzerland’s is 17.92%.</a:t>
            </a:r>
          </a:p>
          <a:p>
            <a:pPr lvl="3"/>
            <a:endParaRPr lang="en-US" sz="9600" b="1" dirty="0" smtClean="0"/>
          </a:p>
          <a:p>
            <a:r>
              <a:rPr lang="en-US" sz="9600" b="1" dirty="0" smtClean="0"/>
              <a:t>Territorial </a:t>
            </a:r>
            <a:r>
              <a:rPr lang="en-US" sz="9600" b="1" dirty="0"/>
              <a:t>Taxation predominates rest of world</a:t>
            </a:r>
            <a:r>
              <a:rPr lang="en-US" sz="9600" dirty="0" smtClean="0"/>
              <a:t>.</a:t>
            </a:r>
          </a:p>
          <a:p>
            <a:pPr marL="685800" lvl="3">
              <a:spcBef>
                <a:spcPts val="1000"/>
              </a:spcBef>
            </a:pPr>
            <a:r>
              <a:rPr lang="en-US" sz="9600" dirty="0"/>
              <a:t>House Ways &amp; Means proposal to </a:t>
            </a:r>
            <a:r>
              <a:rPr lang="en-US" sz="9600" dirty="0" smtClean="0"/>
              <a:t>move U.S. toward </a:t>
            </a:r>
            <a:r>
              <a:rPr lang="en-US" sz="9600" dirty="0"/>
              <a:t>territorial taxation.</a:t>
            </a:r>
          </a:p>
          <a:p>
            <a:endParaRPr lang="en-US" sz="6700" dirty="0"/>
          </a:p>
          <a:p>
            <a:pPr lvl="2"/>
            <a:endParaRPr lang="en-US" b="1" dirty="0" smtClean="0"/>
          </a:p>
          <a:p>
            <a:pPr lvl="3"/>
            <a:endParaRPr lang="en-US" b="1" dirty="0" smtClean="0"/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292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Multinational Tax Planning: Corporate Inversions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8046"/>
            <a:ext cx="10515600" cy="4788917"/>
          </a:xfrm>
        </p:spPr>
        <p:txBody>
          <a:bodyPr/>
          <a:lstStyle/>
          <a:p>
            <a:r>
              <a:rPr lang="en-US" dirty="0" smtClean="0"/>
              <a:t>Future non-U.S. earnings not taxed in U.S.</a:t>
            </a:r>
          </a:p>
          <a:p>
            <a:r>
              <a:rPr lang="en-US" dirty="0" smtClean="0"/>
              <a:t>“Earnings Stripping”:  BVI Sub of Swiss Parent lends U.S. Sub funds.</a:t>
            </a:r>
          </a:p>
          <a:p>
            <a:pPr lvl="1"/>
            <a:r>
              <a:rPr lang="en-US" dirty="0" smtClean="0"/>
              <a:t>Interest deduction on loan for U.S. tax purposes.</a:t>
            </a:r>
          </a:p>
          <a:p>
            <a:pPr lvl="1"/>
            <a:r>
              <a:rPr lang="en-US" dirty="0" smtClean="0"/>
              <a:t>Loan not reportable on Corp. financials.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60458" y="354409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U.S. Corp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867093" y="354409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Swiss</a:t>
            </a:r>
          </a:p>
          <a:p>
            <a:pPr algn="ctr"/>
            <a:r>
              <a:rPr lang="en-US" dirty="0" smtClean="0"/>
              <a:t>Corp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857461" y="4578626"/>
            <a:ext cx="0" cy="6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2" idx="0"/>
            <a:endCxn id="5" idx="2"/>
          </p:cNvCxnSpPr>
          <p:nvPr/>
        </p:nvCxnSpPr>
        <p:spPr>
          <a:xfrm flipV="1">
            <a:off x="9324292" y="4458494"/>
            <a:ext cx="1" cy="565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8867092" y="502421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BVI</a:t>
            </a:r>
          </a:p>
          <a:p>
            <a:pPr algn="ctr"/>
            <a:r>
              <a:rPr lang="en-US" dirty="0" smtClean="0"/>
              <a:t>Sub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>
            <a:off x="3286539" y="3805298"/>
            <a:ext cx="558055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Merge with Swiss Corp becoming Parent</a:t>
            </a:r>
            <a:endParaRPr lang="en-US" dirty="0"/>
          </a:p>
        </p:txBody>
      </p:sp>
      <p:sp>
        <p:nvSpPr>
          <p:cNvPr id="33" name="Left Arrow 32"/>
          <p:cNvSpPr/>
          <p:nvPr/>
        </p:nvSpPr>
        <p:spPr>
          <a:xfrm rot="579537">
            <a:off x="3474887" y="4881164"/>
            <a:ext cx="4872747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to U.S. subsidiary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5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</a:t>
            </a:r>
            <a:r>
              <a:rPr lang="en-US" b="1" dirty="0"/>
              <a:t>Corporate Inversions</a:t>
            </a:r>
            <a:r>
              <a:rPr lang="en-US" dirty="0"/>
              <a:t>” – </a:t>
            </a:r>
            <a:r>
              <a:rPr lang="en-US" i="1" dirty="0"/>
              <a:t>think of it as corporate “reflagging.”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i="1" dirty="0" smtClean="0"/>
              <a:t>Two </a:t>
            </a:r>
            <a:r>
              <a:rPr lang="en-US" b="1" i="1" dirty="0"/>
              <a:t>ways to win</a:t>
            </a:r>
            <a:r>
              <a:rPr lang="en-US" b="1" dirty="0" smtClean="0"/>
              <a:t>:</a:t>
            </a:r>
          </a:p>
          <a:p>
            <a:pPr lvl="2"/>
            <a:r>
              <a:rPr lang="en-US" b="1" dirty="0" smtClean="0"/>
              <a:t> </a:t>
            </a:r>
            <a:r>
              <a:rPr lang="en-US" sz="2800" b="1" dirty="0"/>
              <a:t>Future earnings escape U.S. global </a:t>
            </a:r>
            <a:r>
              <a:rPr lang="en-US" sz="2800" b="1" dirty="0" smtClean="0"/>
              <a:t>tax.</a:t>
            </a:r>
          </a:p>
          <a:p>
            <a:pPr lvl="2"/>
            <a:r>
              <a:rPr lang="en-US" sz="2800" b="1" dirty="0" smtClean="0"/>
              <a:t>“</a:t>
            </a:r>
            <a:r>
              <a:rPr lang="en-US" sz="2800" b="1" dirty="0"/>
              <a:t>Earnings stripping</a:t>
            </a:r>
            <a:r>
              <a:rPr lang="en-US" sz="2800" b="1" dirty="0" smtClean="0"/>
              <a:t>.”</a:t>
            </a:r>
          </a:p>
          <a:p>
            <a:pPr lvl="1"/>
            <a:r>
              <a:rPr lang="en-US" b="1" i="1" dirty="0" smtClean="0"/>
              <a:t>Proposed Fixes</a:t>
            </a:r>
            <a:r>
              <a:rPr lang="en-US" b="1" dirty="0" smtClean="0"/>
              <a:t>.</a:t>
            </a:r>
          </a:p>
          <a:p>
            <a:pPr lvl="2"/>
            <a:r>
              <a:rPr lang="en-US" sz="2400" dirty="0" smtClean="0"/>
              <a:t>Treasury </a:t>
            </a:r>
            <a:r>
              <a:rPr lang="en-US" sz="2400" dirty="0"/>
              <a:t>exploring regulatory amendments to IRC Sec.7874</a:t>
            </a:r>
          </a:p>
          <a:p>
            <a:pPr lvl="2"/>
            <a:r>
              <a:rPr lang="en-US" sz="2400" dirty="0"/>
              <a:t> Administration has not ruled out Executive Action</a:t>
            </a:r>
            <a:r>
              <a:rPr lang="en-US" sz="2400" dirty="0" smtClean="0"/>
              <a:t>.</a:t>
            </a:r>
          </a:p>
          <a:p>
            <a:pPr lvl="3"/>
            <a:r>
              <a:rPr lang="en-US" sz="2200" dirty="0" smtClean="0"/>
              <a:t>  </a:t>
            </a:r>
            <a:r>
              <a:rPr lang="en-US" sz="2200" dirty="0"/>
              <a:t>President’s proposes 28% Corp. </a:t>
            </a:r>
            <a:r>
              <a:rPr lang="en-US" sz="2200" dirty="0" smtClean="0"/>
              <a:t>tax rate</a:t>
            </a:r>
            <a:r>
              <a:rPr lang="en-US" sz="2200" dirty="0"/>
              <a:t>.</a:t>
            </a:r>
          </a:p>
          <a:p>
            <a:pPr lvl="2"/>
            <a:r>
              <a:rPr lang="en-US" sz="2400" dirty="0"/>
              <a:t>House Ways &amp; Means and Senate Finance </a:t>
            </a:r>
            <a:r>
              <a:rPr lang="en-US" sz="2400" dirty="0" err="1"/>
              <a:t>Cmte</a:t>
            </a:r>
            <a:r>
              <a:rPr lang="en-US" sz="2400" dirty="0"/>
              <a:t>. - lower corp. rate with complicated </a:t>
            </a:r>
            <a:r>
              <a:rPr lang="en-US" sz="2400" dirty="0" smtClean="0"/>
              <a:t>anti-base </a:t>
            </a:r>
            <a:r>
              <a:rPr lang="en-US" sz="2400" dirty="0"/>
              <a:t>erosion rules.  </a:t>
            </a:r>
          </a:p>
          <a:p>
            <a:pPr lvl="2"/>
            <a:r>
              <a:rPr lang="en-US" sz="2400" i="1" dirty="0"/>
              <a:t>Washington Post </a:t>
            </a:r>
            <a:r>
              <a:rPr lang="en-US" sz="2400" i="1" dirty="0" smtClean="0"/>
              <a:t>Editorial</a:t>
            </a:r>
            <a:r>
              <a:rPr lang="en-US" sz="2400" dirty="0"/>
              <a:t>:  Lower Corp. rate to 15%; Tax Shareholders on dividends at top ordinary income rate.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3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House</a:t>
            </a:r>
            <a:r>
              <a:rPr lang="en-US" sz="4400" dirty="0" smtClean="0"/>
              <a:t> </a:t>
            </a:r>
            <a:r>
              <a:rPr lang="en-US" sz="4400" b="1" dirty="0" smtClean="0"/>
              <a:t>Ways &amp; Means Committee.</a:t>
            </a:r>
            <a:br>
              <a:rPr lang="en-US" sz="4400" b="1" dirty="0" smtClean="0"/>
            </a:b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7096"/>
            <a:ext cx="10515600" cy="4621950"/>
          </a:xfrm>
        </p:spPr>
        <p:txBody>
          <a:bodyPr>
            <a:normAutofit/>
          </a:bodyPr>
          <a:lstStyle/>
          <a:p>
            <a:pPr lvl="2"/>
            <a:r>
              <a:rPr lang="en-US" sz="4000" b="1" dirty="0" smtClean="0"/>
              <a:t>Revenue neutral </a:t>
            </a:r>
            <a:r>
              <a:rPr lang="en-US" sz="4000" dirty="0" smtClean="0"/>
              <a:t>fundamental tax reform:</a:t>
            </a:r>
          </a:p>
          <a:p>
            <a:pPr lvl="3"/>
            <a:r>
              <a:rPr lang="en-US" sz="4000" dirty="0" smtClean="0"/>
              <a:t> </a:t>
            </a:r>
            <a:r>
              <a:rPr lang="en-US" sz="4000" b="1" dirty="0" smtClean="0"/>
              <a:t>simplification</a:t>
            </a:r>
            <a:r>
              <a:rPr lang="en-US" sz="4000" dirty="0" smtClean="0"/>
              <a:t>,</a:t>
            </a:r>
          </a:p>
          <a:p>
            <a:pPr lvl="3"/>
            <a:r>
              <a:rPr lang="en-US" sz="4000" dirty="0" smtClean="0"/>
              <a:t> substantially </a:t>
            </a:r>
            <a:r>
              <a:rPr lang="en-US" sz="4000" b="1" dirty="0" smtClean="0"/>
              <a:t>lower tax rates</a:t>
            </a:r>
            <a:r>
              <a:rPr lang="en-US" sz="4000" dirty="0" smtClean="0"/>
              <a:t>,</a:t>
            </a:r>
          </a:p>
          <a:p>
            <a:pPr lvl="3"/>
            <a:r>
              <a:rPr lang="en-US" sz="4000" dirty="0" smtClean="0"/>
              <a:t> repeal the alternative minimum tax</a:t>
            </a:r>
          </a:p>
          <a:p>
            <a:pPr lvl="3"/>
            <a:r>
              <a:rPr lang="en-US" sz="4000" dirty="0" smtClean="0"/>
              <a:t> more competitive international tax system.</a:t>
            </a:r>
          </a:p>
          <a:p>
            <a:pPr marL="1371600" lvl="3" indent="0">
              <a:buNone/>
            </a:pPr>
            <a:r>
              <a:rPr lang="en-US" sz="4000" dirty="0" smtClean="0"/>
              <a:t>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3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>Chairman Dave Camp’s Proposal</a:t>
            </a:r>
            <a:r>
              <a:rPr lang="en-US" sz="4000" dirty="0" smtClean="0"/>
              <a:t>.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r>
              <a:rPr lang="en-US" sz="2800" dirty="0" smtClean="0"/>
              <a:t>Lower </a:t>
            </a:r>
            <a:r>
              <a:rPr lang="en-US" sz="2800" dirty="0"/>
              <a:t>rates:  nominal top 25% rate for individuals (after $300K tax brackets phase out/recapture to 40% rate).</a:t>
            </a:r>
          </a:p>
          <a:p>
            <a:pPr lvl="3"/>
            <a:r>
              <a:rPr lang="en-US" sz="2800" dirty="0"/>
              <a:t>AMT eliminated</a:t>
            </a:r>
          </a:p>
          <a:p>
            <a:pPr lvl="3"/>
            <a:r>
              <a:rPr lang="en-US" sz="2800" dirty="0"/>
              <a:t>Tax base broadened.</a:t>
            </a:r>
          </a:p>
          <a:p>
            <a:pPr lvl="3"/>
            <a:r>
              <a:rPr lang="en-US" sz="2800" dirty="0"/>
              <a:t>Many partnerships and S corps forced to accrual accounting.</a:t>
            </a:r>
          </a:p>
          <a:p>
            <a:pPr lvl="3"/>
            <a:r>
              <a:rPr lang="en-US" sz="2800" dirty="0"/>
              <a:t>Lower corporate tax rate;</a:t>
            </a:r>
          </a:p>
          <a:p>
            <a:pPr lvl="3"/>
            <a:r>
              <a:rPr lang="en-US" sz="2800" dirty="0"/>
              <a:t>One-time charge on income repatriation from overseas.</a:t>
            </a:r>
          </a:p>
          <a:p>
            <a:pPr lvl="3"/>
            <a:r>
              <a:rPr lang="en-US" sz="2800" b="1" dirty="0"/>
              <a:t>Eliminate “like kind” exchanges</a:t>
            </a:r>
          </a:p>
          <a:p>
            <a:pPr lvl="3"/>
            <a:r>
              <a:rPr lang="en-US" sz="2800" dirty="0"/>
              <a:t>Territorial Taxation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/>
              <a:t>Senate</a:t>
            </a:r>
            <a:r>
              <a:rPr lang="en-US" sz="4000" dirty="0" smtClean="0"/>
              <a:t> </a:t>
            </a:r>
            <a:r>
              <a:rPr lang="en-US" sz="4000" b="1" dirty="0" smtClean="0"/>
              <a:t>Finance Committee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4000" dirty="0"/>
          </a:p>
          <a:p>
            <a:pPr lvl="2"/>
            <a:r>
              <a:rPr lang="en-US" sz="3600" b="1" dirty="0"/>
              <a:t>Extend expiring tax provisions </a:t>
            </a:r>
            <a:r>
              <a:rPr lang="en-US" sz="3600" dirty="0"/>
              <a:t>for two years.  </a:t>
            </a:r>
            <a:r>
              <a:rPr lang="en-US" sz="3600" b="1" dirty="0"/>
              <a:t>No revenues offsets</a:t>
            </a:r>
            <a:r>
              <a:rPr lang="en-US" sz="3600" dirty="0" smtClean="0"/>
              <a:t>.</a:t>
            </a:r>
          </a:p>
          <a:p>
            <a:pPr lvl="2"/>
            <a:endParaRPr lang="en-US" sz="3600" dirty="0"/>
          </a:p>
          <a:p>
            <a:pPr lvl="2"/>
            <a:r>
              <a:rPr lang="en-US" sz="3600" dirty="0"/>
              <a:t>“Bridge to tax reform” and other clichés (</a:t>
            </a:r>
            <a:r>
              <a:rPr lang="en-US" sz="3600" i="1" dirty="0"/>
              <a:t>see</a:t>
            </a:r>
            <a:r>
              <a:rPr lang="en-US" sz="3600" dirty="0"/>
              <a:t> House </a:t>
            </a:r>
            <a:r>
              <a:rPr lang="en-US" sz="3600" dirty="0" smtClean="0"/>
              <a:t>W &amp; M above</a:t>
            </a:r>
            <a:r>
              <a:rPr lang="en-US" sz="3600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95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/>
              <a:t>Taxation of Carried Interests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sz="3000" b="1" dirty="0"/>
              <a:t>Tax </a:t>
            </a:r>
            <a:r>
              <a:rPr lang="en-US" sz="3000" dirty="0"/>
              <a:t>Partnership “</a:t>
            </a:r>
            <a:r>
              <a:rPr lang="en-US" sz="3000" b="1" dirty="0"/>
              <a:t>Carried Interests</a:t>
            </a:r>
            <a:r>
              <a:rPr lang="en-US" sz="3000" dirty="0"/>
              <a:t>” as </a:t>
            </a:r>
            <a:r>
              <a:rPr lang="en-US" sz="3000" b="1" dirty="0"/>
              <a:t>ordinary income</a:t>
            </a:r>
            <a:r>
              <a:rPr lang="en-US" sz="3000" dirty="0"/>
              <a:t>.</a:t>
            </a:r>
            <a:br>
              <a:rPr lang="en-US" sz="3000" dirty="0"/>
            </a:br>
            <a:endParaRPr lang="en-US" sz="3000" dirty="0" smtClean="0"/>
          </a:p>
          <a:p>
            <a:pPr lvl="2"/>
            <a:r>
              <a:rPr lang="en-US" sz="3000" dirty="0" smtClean="0"/>
              <a:t>Paid </a:t>
            </a:r>
            <a:r>
              <a:rPr lang="en-US" sz="3000" dirty="0"/>
              <a:t>to advisor partners as </a:t>
            </a:r>
            <a:r>
              <a:rPr lang="en-US" sz="3000" b="1" dirty="0"/>
              <a:t>fee for services</a:t>
            </a:r>
            <a:r>
              <a:rPr lang="en-US" sz="3000" dirty="0"/>
              <a:t>; not attributable to investments. </a:t>
            </a:r>
            <a:endParaRPr lang="en-US" sz="3000" dirty="0" smtClean="0"/>
          </a:p>
          <a:p>
            <a:pPr lvl="2"/>
            <a:endParaRPr lang="en-US" sz="3000" dirty="0"/>
          </a:p>
          <a:p>
            <a:pPr lvl="2"/>
            <a:r>
              <a:rPr lang="en-US" sz="3000" dirty="0"/>
              <a:t>Several approaches discussed; Camp proposal latest</a:t>
            </a:r>
            <a:r>
              <a:rPr lang="en-US" sz="3000" dirty="0" smtClean="0"/>
              <a:t>.</a:t>
            </a:r>
          </a:p>
          <a:p>
            <a:pPr lvl="2"/>
            <a:endParaRPr lang="en-US" sz="3000" dirty="0"/>
          </a:p>
          <a:p>
            <a:pPr lvl="2"/>
            <a:r>
              <a:rPr lang="en-US" sz="3000" dirty="0" smtClean="0"/>
              <a:t>Target Wall </a:t>
            </a:r>
            <a:r>
              <a:rPr lang="en-US" sz="3000" dirty="0"/>
              <a:t>Street’s Hedge Funds (</a:t>
            </a:r>
            <a:r>
              <a:rPr lang="en-US" sz="3000" i="1" dirty="0"/>
              <a:t>read</a:t>
            </a:r>
            <a:r>
              <a:rPr lang="en-US" sz="3000" dirty="0"/>
              <a:t> “</a:t>
            </a:r>
            <a:r>
              <a:rPr lang="en-US" sz="3000" b="1" dirty="0"/>
              <a:t>Fat Cats</a:t>
            </a:r>
            <a:r>
              <a:rPr lang="en-US" sz="3000" dirty="0"/>
              <a:t>”). </a:t>
            </a:r>
            <a:endParaRPr lang="en-US" sz="3000" dirty="0" smtClean="0"/>
          </a:p>
          <a:p>
            <a:pPr lvl="2"/>
            <a:endParaRPr lang="en-US" sz="3000" dirty="0" smtClean="0"/>
          </a:p>
          <a:p>
            <a:pPr lvl="2"/>
            <a:r>
              <a:rPr lang="en-US" sz="3000" smtClean="0"/>
              <a:t>But affects </a:t>
            </a:r>
            <a:r>
              <a:rPr lang="en-US" sz="3000" dirty="0" smtClean="0"/>
              <a:t>all partnerships or LLCs treated as partnerships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92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774</Words>
  <Application>Microsoft Office PowerPoint</Application>
  <PresentationFormat>Custom</PresentationFormat>
  <Paragraphs>152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Latest From the Hill and the  Internal Revenue Service</vt:lpstr>
      <vt:lpstr>Federal Tax Developments</vt:lpstr>
      <vt:lpstr>International Tax Reform</vt:lpstr>
      <vt:lpstr>Multinational Tax Planning: Corporate Inversions </vt:lpstr>
      <vt:lpstr>“Corporate Inversions” – think of it as corporate “reflagging.”  </vt:lpstr>
      <vt:lpstr> House Ways &amp; Means Committee. </vt:lpstr>
      <vt:lpstr> Chairman Dave Camp’s Proposal. </vt:lpstr>
      <vt:lpstr>Senate Finance Committee </vt:lpstr>
      <vt:lpstr>Taxation of Carried Interests </vt:lpstr>
      <vt:lpstr>What is a Carried Interest?</vt:lpstr>
      <vt:lpstr>What is proposed legislation’s reach?</vt:lpstr>
      <vt:lpstr>Taxpayer Compliance Initiatives</vt:lpstr>
      <vt:lpstr>Practitioner Compliance Initiatives</vt:lpstr>
      <vt:lpstr> Understatement Of Taxpayer Liability  by Return Preparer </vt:lpstr>
      <vt:lpstr>If I can help, please feel free to contact me at the addresses or telephone numbers below-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Latest From the Hill and the  IRS National Office</dc:title>
  <dc:creator>Dan Baucum</dc:creator>
  <cp:lastModifiedBy>Wheaton, Pamela</cp:lastModifiedBy>
  <cp:revision>73</cp:revision>
  <dcterms:created xsi:type="dcterms:W3CDTF">2014-08-05T21:18:59Z</dcterms:created>
  <dcterms:modified xsi:type="dcterms:W3CDTF">2015-08-11T18:50:44Z</dcterms:modified>
</cp:coreProperties>
</file>